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708" r:id="rId5"/>
    <p:sldMasterId id="2147483720" r:id="rId6"/>
  </p:sldMasterIdLst>
  <p:sldIdLst>
    <p:sldId id="256" r:id="rId7"/>
    <p:sldId id="282" r:id="rId8"/>
    <p:sldId id="283" r:id="rId9"/>
    <p:sldId id="284" r:id="rId10"/>
    <p:sldId id="257" r:id="rId11"/>
    <p:sldId id="258" r:id="rId12"/>
    <p:sldId id="285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6" r:id="rId36"/>
    <p:sldId id="28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mobayseba.com/" TargetMode="Externa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066800"/>
            <a:ext cx="5334000" cy="457200"/>
          </a:xfrm>
        </p:spPr>
        <p:txBody>
          <a:bodyPr>
            <a:noAutofit/>
          </a:bodyPr>
          <a:lstStyle/>
          <a:p>
            <a:r>
              <a:rPr lang="en-US" sz="2500" dirty="0" err="1" smtClean="0">
                <a:latin typeface="Nikosh" pitchFamily="2" charset="0"/>
                <a:cs typeface="Nikosh" pitchFamily="2" charset="0"/>
              </a:rPr>
              <a:t>বিসমিল্লাহির</a:t>
            </a:r>
            <a:r>
              <a:rPr lang="en-US" sz="2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500" dirty="0" err="1" smtClean="0">
                <a:latin typeface="Nikosh" pitchFamily="2" charset="0"/>
                <a:cs typeface="Nikosh" pitchFamily="2" charset="0"/>
              </a:rPr>
              <a:t>রহমানির</a:t>
            </a:r>
            <a:r>
              <a:rPr lang="en-US" sz="2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500" dirty="0" err="1" smtClean="0">
                <a:latin typeface="Nikosh" pitchFamily="2" charset="0"/>
                <a:cs typeface="Nikosh" pitchFamily="2" charset="0"/>
              </a:rPr>
              <a:t>রাহিম</a:t>
            </a:r>
            <a:endParaRPr lang="en-US" sz="25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1981200"/>
            <a:ext cx="5562600" cy="3048000"/>
          </a:xfrm>
        </p:spPr>
        <p:txBody>
          <a:bodyPr>
            <a:noAutofit/>
          </a:bodyPr>
          <a:lstStyle/>
          <a:p>
            <a:r>
              <a:rPr lang="en-US" sz="138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স্বাগতম</a:t>
            </a:r>
            <a:endParaRPr lang="en-US" sz="13800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u="sng" dirty="0" smtClean="0">
                <a:latin typeface="Nikosh" pitchFamily="2" charset="0"/>
                <a:cs typeface="Nikosh" pitchFamily="2" charset="0"/>
              </a:rPr>
              <a:t>০১। </a:t>
            </a:r>
            <a:r>
              <a:rPr lang="en-US" sz="2800" u="sng" dirty="0" err="1" smtClean="0">
                <a:latin typeface="Nikosh" pitchFamily="2" charset="0"/>
                <a:cs typeface="Nikosh" pitchFamily="2" charset="0"/>
              </a:rPr>
              <a:t>প্রস্তাবিত</a:t>
            </a:r>
            <a:r>
              <a:rPr lang="en-US" sz="2800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u="sng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sz="2800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u="sng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sz="2800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u="sng" dirty="0" err="1" smtClean="0">
                <a:latin typeface="Nikosh" pitchFamily="2" charset="0"/>
                <a:cs typeface="Nikosh" pitchFamily="2" charset="0"/>
              </a:rPr>
              <a:t>নম্বর</a:t>
            </a:r>
            <a:r>
              <a:rPr lang="en-US" sz="2800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u="sng" dirty="0" err="1" smtClean="0">
                <a:latin typeface="Nikosh" pitchFamily="2" charset="0"/>
                <a:cs typeface="Nikosh" pitchFamily="2" charset="0"/>
              </a:rPr>
              <a:t>গ্রহণঃ</a:t>
            </a:r>
            <a:r>
              <a:rPr lang="en-US" sz="2800" u="sng" dirty="0" smtClean="0">
                <a:latin typeface="Nikosh" pitchFamily="2" charset="0"/>
                <a:cs typeface="Nikosh" pitchFamily="2" charset="0"/>
              </a:rPr>
              <a:t> (</a:t>
            </a:r>
            <a:r>
              <a:rPr lang="en-US" sz="2800" u="sng" dirty="0" err="1" smtClean="0">
                <a:latin typeface="Nikosh" pitchFamily="2" charset="0"/>
                <a:cs typeface="Nikosh" pitchFamily="2" charset="0"/>
              </a:rPr>
              <a:t>uco</a:t>
            </a:r>
            <a:r>
              <a:rPr lang="en-US" sz="2800" u="sng" dirty="0" smtClean="0">
                <a:latin typeface="Nikosh" pitchFamily="2" charset="0"/>
                <a:cs typeface="Nikosh" pitchFamily="2" charset="0"/>
              </a:rPr>
              <a:t> also)</a:t>
            </a:r>
            <a:endParaRPr lang="en-US" sz="28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10540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জেলা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উপজেলা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যেখান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থেকেই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নতুন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হোক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কেন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নম্বর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সফটওয়ার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থেকে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গ্রহণ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নির্দিষ্ট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কিছু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তথ্য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ফরম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পূরণ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নম্বর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নিতে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নিবন্ধক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মহোদয়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চাইলে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সফটওয়ার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থেকেই</a:t>
            </a:r>
            <a:r>
              <a:rPr lang="en-US" dirty="0">
                <a:latin typeface="Nikosh" pitchFamily="2" charset="0"/>
                <a:cs typeface="Nikosh" pitchFamily="2" charset="0"/>
              </a:rPr>
              <a:t> “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তথ্য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স্মারক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পত্র</a:t>
            </a:r>
            <a:r>
              <a:rPr lang="en-US" dirty="0">
                <a:latin typeface="Nikosh" pitchFamily="2" charset="0"/>
                <a:cs typeface="Nikosh" pitchFamily="2" charset="0"/>
              </a:rPr>
              <a:t>”, “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আদেশ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পত্র</a:t>
            </a:r>
            <a:r>
              <a:rPr lang="en-US" dirty="0">
                <a:latin typeface="Nikosh" pitchFamily="2" charset="0"/>
                <a:cs typeface="Nikosh" pitchFamily="2" charset="0"/>
              </a:rPr>
              <a:t>”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>
                <a:latin typeface="Nikosh" pitchFamily="2" charset="0"/>
                <a:cs typeface="Nikosh" pitchFamily="2" charset="0"/>
              </a:rPr>
              <a:t> “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সার্টিফিকেট</a:t>
            </a:r>
            <a:r>
              <a:rPr lang="en-US" dirty="0">
                <a:latin typeface="Nikosh" pitchFamily="2" charset="0"/>
                <a:cs typeface="Nikosh" pitchFamily="2" charset="0"/>
              </a:rPr>
              <a:t>”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পেতে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এক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ক্লিকে</a:t>
            </a:r>
            <a:r>
              <a:rPr lang="en-US" dirty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দ্রষ্টব্যঃ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উপজেলা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জেলা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অফিসার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ম্যানুয়েলী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যেভাবে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করেন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নম্বর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প্রদান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করেন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সংরক্ষন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করেন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ঠিক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একইভাবে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অতি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সহজে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যাবে</a:t>
            </a:r>
            <a:r>
              <a:rPr lang="en-US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আরো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উল্লেখ্য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উপজেলা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হতে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প্রদানের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ক্ষেত্রে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বছর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প্রারম্ভে</a:t>
            </a:r>
            <a:r>
              <a:rPr lang="en-US" dirty="0">
                <a:latin typeface="Nikosh" pitchFamily="2" charset="0"/>
                <a:cs typeface="Nikosh" pitchFamily="2" charset="0"/>
              </a:rPr>
              <a:t> ০১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থেকেই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নম্বর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শুরু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যেভাবে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ম্যানুয়েলী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হতো</a:t>
            </a:r>
            <a:r>
              <a:rPr lang="en-US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বাড়তি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সুবিধা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হিসাবে</a:t>
            </a:r>
            <a:r>
              <a:rPr lang="en-US" dirty="0">
                <a:latin typeface="Nikosh" pitchFamily="2" charset="0"/>
                <a:cs typeface="Nikosh" pitchFamily="2" charset="0"/>
              </a:rPr>
              <a:t> “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তথ্য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স্মারক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পত্র</a:t>
            </a:r>
            <a:r>
              <a:rPr lang="en-US" dirty="0">
                <a:latin typeface="Nikosh" pitchFamily="2" charset="0"/>
                <a:cs typeface="Nikosh" pitchFamily="2" charset="0"/>
              </a:rPr>
              <a:t>”,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আদেশ</a:t>
            </a:r>
            <a:r>
              <a:rPr lang="en-US" dirty="0">
                <a:latin typeface="Nikosh" pitchFamily="2" charset="0"/>
                <a:cs typeface="Nikosh" pitchFamily="2" charset="0"/>
              </a:rPr>
              <a:t>”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সার্টিফিকেট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এক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ক্লিকে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প্রিন্ট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নিতে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পারবেন</a:t>
            </a:r>
            <a:r>
              <a:rPr lang="en-US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অর্থ্য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ৎ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অফিসার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মহোদয়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যেভাবে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দিচ্ছেন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ঠিক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সেভাবেই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দেবেন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শুধু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নম্বরটি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গ্রহণ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।</a:t>
            </a:r>
            <a:endParaRPr lang="en-US" dirty="0">
              <a:latin typeface="Nikosh" pitchFamily="2" charset="0"/>
              <a:cs typeface="Nikosh" pitchFamily="2" charset="0"/>
            </a:endParaRPr>
          </a:p>
          <a:p>
            <a:r>
              <a:rPr lang="en-US" dirty="0" err="1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ক্ষেত্রে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>
                <a:latin typeface="Nikosh" pitchFamily="2" charset="0"/>
                <a:cs typeface="Nikosh" pitchFamily="2" charset="0"/>
              </a:rPr>
              <a:t>ডিজিটাল</a:t>
            </a:r>
            <a:r>
              <a:rPr lang="en-US" b="1" dirty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b="1" dirty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>
                <a:latin typeface="Nikosh" pitchFamily="2" charset="0"/>
                <a:cs typeface="Nikosh" pitchFamily="2" charset="0"/>
              </a:rPr>
              <a:t>নম্বর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খুব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জরুরী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বিষয়</a:t>
            </a:r>
            <a:r>
              <a:rPr lang="en-US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তাছারা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বর্তমানে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ডিজিটাল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নম্বর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সময়ের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দাবী</a:t>
            </a:r>
            <a:r>
              <a:rPr lang="en-US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সেক্ষেত্রে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নম্বর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নিম্নরুপ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অটো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জেনারেট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হবেঃ</a:t>
            </a:r>
            <a:endParaRPr lang="en-US" dirty="0">
              <a:latin typeface="Nikosh" pitchFamily="2" charset="0"/>
              <a:cs typeface="Nikosh" pitchFamily="2" charset="0"/>
            </a:endParaRPr>
          </a:p>
          <a:p>
            <a:r>
              <a:rPr lang="en-US" dirty="0" err="1">
                <a:latin typeface="Nikosh" pitchFamily="2" charset="0"/>
                <a:cs typeface="Nikosh" pitchFamily="2" charset="0"/>
              </a:rPr>
              <a:t>ধরে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নেই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সিরাজগঞ্জ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জেলার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সদর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উপজেলার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সেক্ষেত্রে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-</a:t>
            </a:r>
          </a:p>
          <a:p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endParaRPr lang="en-US" dirty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endParaRPr lang="en-US" dirty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>
                <a:latin typeface="Nikosh" pitchFamily="2" charset="0"/>
                <a:cs typeface="Nikosh" pitchFamily="2" charset="0"/>
              </a:rPr>
              <a:t> 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ফলে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নম্বর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৮৮৬১০০১০২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4419600"/>
          <a:ext cx="7086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943100"/>
                <a:gridCol w="14097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জেলার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কোড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(</a:t>
                      </a: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দুই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অংক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উপজেলার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কোড</a:t>
                      </a:r>
                      <a:endParaRPr lang="en-US" dirty="0" smtClean="0">
                        <a:latin typeface="Nikosh" pitchFamily="2" charset="0"/>
                        <a:cs typeface="Nikosh" pitchFamily="2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(</a:t>
                      </a: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দুই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অংক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নিবন্ধন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নম্বর</a:t>
                      </a:r>
                      <a:endParaRPr lang="en-US" dirty="0" smtClean="0">
                        <a:latin typeface="Nikosh" pitchFamily="2" charset="0"/>
                        <a:cs typeface="Nikosh" pitchFamily="2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(</a:t>
                      </a: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তিন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অংক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বছরের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শেষ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দুইটি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অংক</a:t>
                      </a:r>
                      <a:endParaRPr lang="en-US" dirty="0" smtClean="0">
                        <a:latin typeface="Nikosh" pitchFamily="2" charset="0"/>
                        <a:cs typeface="Nikosh" pitchFamily="2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(</a:t>
                      </a: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দুই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Nikosh" pitchFamily="2" charset="0"/>
                          <a:cs typeface="Nikosh" pitchFamily="2" charset="0"/>
                        </a:rPr>
                        <a:t>অংক</a:t>
                      </a: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৮৮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৬১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০০১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Nikosh" pitchFamily="2" charset="0"/>
                          <a:cs typeface="Nikosh" pitchFamily="2" charset="0"/>
                        </a:rPr>
                        <a:t>০২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1628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Nikosh" pitchFamily="2" charset="0"/>
                <a:cs typeface="Nikosh" pitchFamily="2" charset="0"/>
              </a:rPr>
              <a:t>০২।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উপ-আইন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সংশোধন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u="sng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800" u="sng" dirty="0" err="1" smtClean="0">
                <a:latin typeface="Nikosh" pitchFamily="2" charset="0"/>
                <a:cs typeface="Nikosh" pitchFamily="2" charset="0"/>
              </a:rPr>
              <a:t>uco</a:t>
            </a:r>
            <a:r>
              <a:rPr lang="en-US" sz="2800" u="sng" dirty="0" smtClean="0">
                <a:latin typeface="Nikosh" pitchFamily="2" charset="0"/>
                <a:cs typeface="Nikosh" pitchFamily="2" charset="0"/>
              </a:rPr>
              <a:t> also</a:t>
            </a:r>
            <a:r>
              <a:rPr lang="en-US" sz="4000" u="sng" dirty="0" smtClean="0">
                <a:latin typeface="Nikosh" pitchFamily="2" charset="0"/>
                <a:cs typeface="Nikosh" pitchFamily="2" charset="0"/>
              </a:rPr>
              <a:t>)</a:t>
            </a:r>
            <a:endParaRPr lang="en-US" sz="40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543800" cy="28194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মাঝে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মধ্যে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আমাদের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কিছু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উপ-আইন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সংশোধনের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প্রয়োজনীয়তা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দেখা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দেয়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2800" dirty="0" err="1">
                <a:latin typeface="Nikosh" pitchFamily="2" charset="0"/>
                <a:cs typeface="Nikosh" pitchFamily="2" charset="0"/>
              </a:rPr>
              <a:t>এক্ষেত্রে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 </a:t>
            </a:r>
            <a:r>
              <a:rPr lang="en-US" sz="2800" b="1" dirty="0">
                <a:latin typeface="Nikosh" pitchFamily="2" charset="0"/>
                <a:cs typeface="Nikosh" pitchFamily="2" charset="0"/>
              </a:rPr>
              <a:t>“</a:t>
            </a:r>
            <a:r>
              <a:rPr lang="en-US" sz="2800" b="1" dirty="0" err="1">
                <a:latin typeface="Nikosh" pitchFamily="2" charset="0"/>
                <a:cs typeface="Nikosh" pitchFamily="2" charset="0"/>
              </a:rPr>
              <a:t>অনলাইন</a:t>
            </a:r>
            <a:r>
              <a:rPr lang="en-US" sz="2800" b="1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b="1" dirty="0" err="1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2800" b="1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b="1" dirty="0" err="1">
                <a:latin typeface="Nikosh" pitchFamily="2" charset="0"/>
                <a:cs typeface="Nikosh" pitchFamily="2" charset="0"/>
              </a:rPr>
              <a:t>সেবা</a:t>
            </a:r>
            <a:r>
              <a:rPr lang="en-US" sz="2800" b="1" dirty="0">
                <a:latin typeface="Nikosh" pitchFamily="2" charset="0"/>
                <a:cs typeface="Nikosh" pitchFamily="2" charset="0"/>
              </a:rPr>
              <a:t>”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ছোট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ফরম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পূরণ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করে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b="1" dirty="0" err="1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2800" b="1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b="1" dirty="0" err="1">
                <a:latin typeface="Nikosh" pitchFamily="2" charset="0"/>
                <a:cs typeface="Nikosh" pitchFamily="2" charset="0"/>
              </a:rPr>
              <a:t>ক্লিকেই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উপ-আইন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সংশোধনের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আদেশ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পত্র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প্রস্তুত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করা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>
                <a:latin typeface="Nikosh" pitchFamily="2" charset="0"/>
                <a:cs typeface="Nikosh" pitchFamily="2" charset="0"/>
              </a:rPr>
              <a:t>যাবে</a:t>
            </a:r>
            <a:r>
              <a:rPr lang="en-US" sz="2800" dirty="0">
                <a:latin typeface="Nikosh" pitchFamily="2" charset="0"/>
                <a:cs typeface="Nikosh" pitchFamily="2" charset="0"/>
              </a:rPr>
              <a:t>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868362"/>
          </a:xfrm>
        </p:spPr>
        <p:txBody>
          <a:bodyPr>
            <a:noAutofit/>
          </a:bodyPr>
          <a:lstStyle/>
          <a:p>
            <a:r>
              <a:rPr lang="en-US" sz="2800" u="sng" dirty="0">
                <a:latin typeface="Nikosh" pitchFamily="2" charset="0"/>
                <a:cs typeface="Nikosh" pitchFamily="2" charset="0"/>
              </a:rPr>
              <a:t>০৩। </a:t>
            </a:r>
            <a:r>
              <a:rPr lang="en-US" sz="2800" u="sng" dirty="0" err="1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sz="2800" u="sng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u="sng" dirty="0" err="1">
                <a:latin typeface="Nikosh" pitchFamily="2" charset="0"/>
                <a:cs typeface="Nikosh" pitchFamily="2" charset="0"/>
              </a:rPr>
              <a:t>সমূহঃ</a:t>
            </a:r>
            <a:r>
              <a:rPr lang="en-US" sz="2800" u="sng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u="sng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sz="2000" u="sng" dirty="0" smtClean="0">
                <a:latin typeface="Nikosh" pitchFamily="2" charset="0"/>
                <a:cs typeface="Nikosh" pitchFamily="2" charset="0"/>
              </a:rPr>
            </a:br>
            <a:r>
              <a:rPr lang="en-US" sz="2000" u="sng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000" u="sng" dirty="0">
                <a:latin typeface="Nikosh" pitchFamily="2" charset="0"/>
                <a:cs typeface="Nikosh" pitchFamily="2" charset="0"/>
              </a:rPr>
              <a:t>০৩। </a:t>
            </a:r>
            <a:r>
              <a:rPr lang="en-US" sz="2000" u="sng" dirty="0" err="1">
                <a:latin typeface="Nikosh" pitchFamily="2" charset="0"/>
                <a:cs typeface="Nikosh" pitchFamily="2" charset="0"/>
              </a:rPr>
              <a:t>মাসিক</a:t>
            </a:r>
            <a:r>
              <a:rPr lang="en-US" sz="2000" u="sng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u="sng" dirty="0" err="1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sz="2000" u="sng" dirty="0">
                <a:latin typeface="Nikosh" pitchFamily="2" charset="0"/>
                <a:cs typeface="Nikosh" pitchFamily="2" charset="0"/>
              </a:rPr>
              <a:t> , ০৪। </a:t>
            </a:r>
            <a:r>
              <a:rPr lang="en-US" sz="2000" u="sng" dirty="0" err="1">
                <a:latin typeface="Nikosh" pitchFamily="2" charset="0"/>
                <a:cs typeface="Nikosh" pitchFamily="2" charset="0"/>
              </a:rPr>
              <a:t>ত্রৈমাসিক</a:t>
            </a:r>
            <a:r>
              <a:rPr lang="en-US" sz="2000" u="sng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u="sng" dirty="0" err="1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sz="2000" u="sng" dirty="0">
                <a:latin typeface="Nikosh" pitchFamily="2" charset="0"/>
                <a:cs typeface="Nikosh" pitchFamily="2" charset="0"/>
              </a:rPr>
              <a:t>।, ০৫। </a:t>
            </a:r>
            <a:r>
              <a:rPr lang="en-US" sz="2000" u="sng" dirty="0" err="1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sz="2000" u="sng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u="sng" dirty="0" err="1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sz="2000" u="sng" dirty="0">
                <a:latin typeface="Nikosh" pitchFamily="2" charset="0"/>
                <a:cs typeface="Nikosh" pitchFamily="2" charset="0"/>
              </a:rPr>
              <a:t> (</a:t>
            </a:r>
            <a:r>
              <a:rPr lang="en-US" sz="2000" u="sng" dirty="0" err="1">
                <a:latin typeface="Nikosh" pitchFamily="2" charset="0"/>
                <a:cs typeface="Nikosh" pitchFamily="2" charset="0"/>
              </a:rPr>
              <a:t>পরিসংখ্যান</a:t>
            </a:r>
            <a:r>
              <a:rPr lang="en-US" sz="2000" u="sng" dirty="0" smtClean="0">
                <a:latin typeface="Nikosh" pitchFamily="2" charset="0"/>
                <a:cs typeface="Nikosh" pitchFamily="2" charset="0"/>
              </a:rPr>
              <a:t>)</a:t>
            </a:r>
            <a:endParaRPr lang="en-US" sz="20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>
                <a:latin typeface="Nikosh" pitchFamily="2" charset="0"/>
                <a:cs typeface="Nikosh" pitchFamily="2" charset="0"/>
              </a:rPr>
              <a:t>জেলা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কার্যালয়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হতে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প্রায়</a:t>
            </a:r>
            <a:r>
              <a:rPr lang="en-US" dirty="0">
                <a:latin typeface="Nikosh" pitchFamily="2" charset="0"/>
                <a:cs typeface="Nikosh" pitchFamily="2" charset="0"/>
              </a:rPr>
              <a:t> ৪২টি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মাসিক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প্রস্তুত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>
                <a:latin typeface="Nikosh" pitchFamily="2" charset="0"/>
                <a:cs typeface="Nikosh" pitchFamily="2" charset="0"/>
              </a:rPr>
              <a:t> ‍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বিভাগে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প্রেরণ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হয়</a:t>
            </a:r>
            <a:r>
              <a:rPr lang="en-US" dirty="0">
                <a:latin typeface="Nikosh" pitchFamily="2" charset="0"/>
                <a:cs typeface="Nikosh" pitchFamily="2" charset="0"/>
              </a:rPr>
              <a:t>। 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আমরা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মোটামুটি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সবাই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মাসিক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প্রস্তুতের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ঝামেলার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বিষয়ে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কম-বেশি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অবহিত</a:t>
            </a:r>
            <a:r>
              <a:rPr lang="en-US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যেমন</a:t>
            </a:r>
            <a:r>
              <a:rPr lang="en-US" dirty="0">
                <a:latin typeface="Nikosh" pitchFamily="2" charset="0"/>
                <a:cs typeface="Nikosh" pitchFamily="2" charset="0"/>
              </a:rPr>
              <a:t>-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উপজেলায়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প্রস্তুত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সঠিকতা</a:t>
            </a:r>
            <a:r>
              <a:rPr lang="en-US" dirty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বিশেষ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বাহক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মারফত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জেলাতে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দাখিল</a:t>
            </a:r>
            <a:r>
              <a:rPr lang="en-US" dirty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জেলায়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ডেস্ক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অফিসারগণ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অপেক্ষায়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থাকেন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উপজেলা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হতে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কখন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আসবে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তারপর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কনস্যুলেট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উপস্থাপন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বিভাগে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প্রেরণ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নিশ্চিত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প্রক্রিয়া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সম্পন্ন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মোটামুটি</a:t>
            </a:r>
            <a:r>
              <a:rPr lang="en-US" dirty="0">
                <a:latin typeface="Nikosh" pitchFamily="2" charset="0"/>
                <a:cs typeface="Nikosh" pitchFamily="2" charset="0"/>
              </a:rPr>
              <a:t> ১০-১৫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দিন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সময়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লাগে</a:t>
            </a:r>
            <a:r>
              <a:rPr lang="en-US" dirty="0">
                <a:latin typeface="Nikosh" pitchFamily="2" charset="0"/>
                <a:cs typeface="Nikosh" pitchFamily="2" charset="0"/>
              </a:rPr>
              <a:t>। (১৫×২৪×৬০ = ২১৬০০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মিনিট</a:t>
            </a:r>
            <a:r>
              <a:rPr lang="en-US" dirty="0">
                <a:latin typeface="Nikosh" pitchFamily="2" charset="0"/>
                <a:cs typeface="Nikosh" pitchFamily="2" charset="0"/>
              </a:rPr>
              <a:t>)</a:t>
            </a:r>
          </a:p>
          <a:p>
            <a:r>
              <a:rPr lang="en-US" dirty="0" err="1">
                <a:latin typeface="Nikosh" pitchFamily="2" charset="0"/>
                <a:cs typeface="Nikosh" pitchFamily="2" charset="0"/>
              </a:rPr>
              <a:t>ত্রৈমাসিক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dirty="0">
                <a:latin typeface="Nikosh" pitchFamily="2" charset="0"/>
                <a:cs typeface="Nikosh" pitchFamily="2" charset="0"/>
              </a:rPr>
              <a:t> (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পরিসংখ্যান</a:t>
            </a:r>
            <a:r>
              <a:rPr lang="en-US" dirty="0">
                <a:latin typeface="Nikosh" pitchFamily="2" charset="0"/>
                <a:cs typeface="Nikosh" pitchFamily="2" charset="0"/>
              </a:rPr>
              <a:t>)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প্রস্তুতের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ক্ষেত্রেও</a:t>
            </a:r>
            <a:r>
              <a:rPr lang="en-US" dirty="0">
                <a:latin typeface="Nikosh" pitchFamily="2" charset="0"/>
                <a:cs typeface="Nikosh" pitchFamily="2" charset="0"/>
              </a:rPr>
              <a:t> ঐ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একই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ব্যাপার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ঘটে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থাকে</a:t>
            </a:r>
            <a:r>
              <a:rPr lang="en-US" dirty="0">
                <a:latin typeface="Nikosh" pitchFamily="2" charset="0"/>
                <a:cs typeface="Nikosh" pitchFamily="2" charset="0"/>
              </a:rPr>
              <a:t>। (১৫×২৪×৬০ = ২১৬০০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মিনিট</a:t>
            </a:r>
            <a:r>
              <a:rPr lang="en-US" dirty="0">
                <a:latin typeface="Nikosh" pitchFamily="2" charset="0"/>
                <a:cs typeface="Nikosh" pitchFamily="2" charset="0"/>
              </a:rPr>
              <a:t>)</a:t>
            </a:r>
          </a:p>
          <a:p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সমাধানঃ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4497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ঝামেলা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এড়িয়ে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প্রায়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সব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গুলো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মাসিক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অটোমেটিক্যালি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প্রস্তুত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হয়ে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যাবে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>
                <a:latin typeface="Nikosh" pitchFamily="2" charset="0"/>
                <a:cs typeface="Nikosh" pitchFamily="2" charset="0"/>
              </a:rPr>
              <a:t>“</a:t>
            </a:r>
            <a:r>
              <a:rPr lang="en-US" b="1" dirty="0" err="1">
                <a:latin typeface="Nikosh" pitchFamily="2" charset="0"/>
                <a:cs typeface="Nikosh" pitchFamily="2" charset="0"/>
              </a:rPr>
              <a:t>অনলাইন</a:t>
            </a:r>
            <a:r>
              <a:rPr lang="en-US" b="1" dirty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b="1" dirty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>
                <a:latin typeface="Nikosh" pitchFamily="2" charset="0"/>
                <a:cs typeface="Nikosh" pitchFamily="2" charset="0"/>
              </a:rPr>
              <a:t>সেবা</a:t>
            </a:r>
            <a:r>
              <a:rPr lang="en-US" b="1" dirty="0">
                <a:latin typeface="Nikosh" pitchFamily="2" charset="0"/>
                <a:cs typeface="Nikosh" pitchFamily="2" charset="0"/>
              </a:rPr>
              <a:t>”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এখানে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উপজেলা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পর্যায়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হতে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শুরু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উপরের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পর্যায়ের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কাউকেই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প্রস্তুত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>
                <a:latin typeface="Nikosh" pitchFamily="2" charset="0"/>
                <a:cs typeface="Nikosh" pitchFamily="2" charset="0"/>
              </a:rPr>
              <a:t>। 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just">
              <a:buNone/>
            </a:pPr>
            <a:r>
              <a:rPr lang="en-US" sz="20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তবে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প্রয়োজন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অনুসারে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সংশোধন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/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পরিমার্জন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করা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সম্ভব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এছারাও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ভবিষ্যতের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জন্য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সকল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ক্লাউড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সার্ভারে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সংরক্ষন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>
                <a:latin typeface="Nikosh" pitchFamily="2" charset="0"/>
                <a:cs typeface="Nikosh" pitchFamily="2" charset="0"/>
              </a:rPr>
              <a:t>থাকবে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।)</a:t>
            </a:r>
            <a:endParaRPr lang="en-US" dirty="0">
              <a:latin typeface="Nikosh" pitchFamily="2" charset="0"/>
              <a:cs typeface="Nikosh" pitchFamily="2" charset="0"/>
            </a:endParaRPr>
          </a:p>
          <a:p>
            <a:pPr algn="just"/>
            <a:r>
              <a:rPr lang="en-US" dirty="0" err="1">
                <a:latin typeface="Nikosh" pitchFamily="2" charset="0"/>
                <a:cs typeface="Nikosh" pitchFamily="2" charset="0"/>
              </a:rPr>
              <a:t>অর্থা</a:t>
            </a:r>
            <a:r>
              <a:rPr lang="en-US" dirty="0">
                <a:latin typeface="Nikosh" pitchFamily="2" charset="0"/>
                <a:cs typeface="Nikosh" pitchFamily="2" charset="0"/>
              </a:rPr>
              <a:t>ৎ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মাত্র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>
                <a:latin typeface="Nikosh" pitchFamily="2" charset="0"/>
                <a:cs typeface="Nikosh" pitchFamily="2" charset="0"/>
              </a:rPr>
              <a:t>একটি</a:t>
            </a:r>
            <a:r>
              <a:rPr lang="en-US" b="1" dirty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>
                <a:latin typeface="Nikosh" pitchFamily="2" charset="0"/>
                <a:cs typeface="Nikosh" pitchFamily="2" charset="0"/>
              </a:rPr>
              <a:t>ক্লিকেই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মাসের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প্রায়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রিপোর্ট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অটোমেটিক্যালী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প্রস্তুত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হয়ে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algn="just"/>
            <a:r>
              <a:rPr lang="en-US" dirty="0" err="1" smtClean="0">
                <a:latin typeface="Nikosh" pitchFamily="2" charset="0"/>
                <a:cs typeface="Nikosh" pitchFamily="2" charset="0"/>
              </a:rPr>
              <a:t>আরেকটি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উল্লেখযোগ্য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বিষয়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হলো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কতগুলি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রিটার্ণের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রিটার্ণের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সম্পর্ক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রয়েছে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নির্ভুলভাবে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সমন্বয়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dirty="0">
              <a:latin typeface="Nikosh" pitchFamily="2" charset="0"/>
              <a:cs typeface="Nikosh" pitchFamily="2" charset="0"/>
            </a:endParaRPr>
          </a:p>
          <a:p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u="sng" dirty="0">
                <a:latin typeface="Nikosh" pitchFamily="2" charset="0"/>
                <a:cs typeface="Nikosh" pitchFamily="2" charset="0"/>
              </a:rPr>
              <a:t>০৬। </a:t>
            </a:r>
            <a:r>
              <a:rPr lang="en-US" sz="3200" u="sng" dirty="0" err="1">
                <a:latin typeface="Nikosh" pitchFamily="2" charset="0"/>
                <a:cs typeface="Nikosh" pitchFamily="2" charset="0"/>
              </a:rPr>
              <a:t>মাষ্টার</a:t>
            </a:r>
            <a:r>
              <a:rPr lang="en-US" sz="3200" u="sng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u="sng" dirty="0" err="1">
                <a:latin typeface="Nikosh" pitchFamily="2" charset="0"/>
                <a:cs typeface="Nikosh" pitchFamily="2" charset="0"/>
              </a:rPr>
              <a:t>রেজিষ্টার</a:t>
            </a:r>
            <a:r>
              <a:rPr lang="en-US" sz="3200" u="sng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u="sng" dirty="0">
                <a:latin typeface="Nikosh" pitchFamily="2" charset="0"/>
                <a:cs typeface="Nikosh" pitchFamily="2" charset="0"/>
              </a:rPr>
              <a:t>০৭। </a:t>
            </a:r>
            <a:r>
              <a:rPr lang="en-US" sz="3200" u="sng" dirty="0" err="1">
                <a:latin typeface="Nikosh" pitchFamily="2" charset="0"/>
                <a:cs typeface="Nikosh" pitchFamily="2" charset="0"/>
              </a:rPr>
              <a:t>অডিট</a:t>
            </a:r>
            <a:r>
              <a:rPr lang="en-US" sz="3200" u="sng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u="sng" dirty="0" err="1" smtClean="0">
                <a:latin typeface="Nikosh" pitchFamily="2" charset="0"/>
                <a:cs typeface="Nikosh" pitchFamily="2" charset="0"/>
              </a:rPr>
              <a:t>রেজিষ্টারঃ</a:t>
            </a:r>
            <a:endParaRPr lang="en-US" sz="32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221163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Nikosh" pitchFamily="2" charset="0"/>
                <a:cs typeface="Nikosh" pitchFamily="2" charset="0"/>
              </a:rPr>
              <a:t>মাষ্টার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রেজিষ্টার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ও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অডিট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রেজিষ্টার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দপ্তরের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জন্য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খুবই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গুরুত্বপূর্ণ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রেজিষ্টার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বর্তমানে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উক্ত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রেজিষ্টারের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হার্ড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কপি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জেলা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বা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উপজেলা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দপ্তরে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সংরক্ষিত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হয়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উক্ত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রেজিষ্টার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অডিট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রিপোর্ট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প্রাপ্তি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সাপেক্ষে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একজন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ডেস্ক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অফিসার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রেজিষ্টারে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লিপিবদ্ধ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করেন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প্রতিটি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তথ্য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লিপিবদ্ধ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করতে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ধরে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নেয়া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যাক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০৩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মিনিট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সময়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লাগে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ছোট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জেলার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প্রায়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১০০০টি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তথ্য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লিপিবদ্ধ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করতে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প্রতি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মাসে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সময়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লাগে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(৩০০০/১২)= ২৫০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মিনিট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2400" dirty="0" err="1">
                <a:latin typeface="Nikosh" pitchFamily="2" charset="0"/>
                <a:cs typeface="Nikosh" pitchFamily="2" charset="0"/>
              </a:rPr>
              <a:t>কিন্তু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b="1" dirty="0">
                <a:latin typeface="Nikosh" pitchFamily="2" charset="0"/>
                <a:cs typeface="Nikosh" pitchFamily="2" charset="0"/>
              </a:rPr>
              <a:t>“</a:t>
            </a:r>
            <a:r>
              <a:rPr lang="en-US" sz="2400" b="1" dirty="0" err="1">
                <a:latin typeface="Nikosh" pitchFamily="2" charset="0"/>
                <a:cs typeface="Nikosh" pitchFamily="2" charset="0"/>
              </a:rPr>
              <a:t>অনলাইন</a:t>
            </a:r>
            <a:r>
              <a:rPr lang="en-US" sz="2400" b="1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b="1" dirty="0" err="1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2400" b="1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b="1" dirty="0" err="1">
                <a:latin typeface="Nikosh" pitchFamily="2" charset="0"/>
                <a:cs typeface="Nikosh" pitchFamily="2" charset="0"/>
              </a:rPr>
              <a:t>সেবা</a:t>
            </a:r>
            <a:r>
              <a:rPr lang="en-US" sz="2400" b="1" dirty="0">
                <a:latin typeface="Nikosh" pitchFamily="2" charset="0"/>
                <a:cs typeface="Nikosh" pitchFamily="2" charset="0"/>
              </a:rPr>
              <a:t>”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b="1" dirty="0" err="1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2400" b="1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b="1" dirty="0" err="1">
                <a:latin typeface="Nikosh" pitchFamily="2" charset="0"/>
                <a:cs typeface="Nikosh" pitchFamily="2" charset="0"/>
              </a:rPr>
              <a:t>ক্লিকেই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অটোমেটিক্যালী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প্রস্তুত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হয়ে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যাবে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কাঙ্খিত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মাষ্টার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>
                <a:latin typeface="Nikosh" pitchFamily="2" charset="0"/>
                <a:cs typeface="Nikosh" pitchFamily="2" charset="0"/>
              </a:rPr>
              <a:t>রেজিষ্টার</a:t>
            </a:r>
            <a:r>
              <a:rPr lang="en-US" sz="2400" dirty="0">
                <a:latin typeface="Nikosh" pitchFamily="2" charset="0"/>
                <a:cs typeface="Nikosh" pitchFamily="2" charset="0"/>
              </a:rPr>
              <a:t>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latin typeface="Nikosh" pitchFamily="2" charset="0"/>
                <a:cs typeface="Nikosh" pitchFamily="2" charset="0"/>
              </a:rPr>
              <a:t>০৮।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১৭।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তালিকা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উদ্ধর্তন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কর্তৃপক্ষ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কর্তৃক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বিভিন্ন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ফরমেটে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ছকে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প্রেরণ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থাকে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সেক্ষেত্রে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অফিসারকে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চাহিত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প্রস্তুত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ঝামেলায়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পড়তে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সংগ্রহ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দীর্ঘ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টাইপ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প্রেরণ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৩-৪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দিন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লেগে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(৪×২৪×৬০ = ৫৭৬০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মিনিট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।)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কিন্তু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“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অনলাইন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”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ক্লিকেই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ফরমেটে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চাহিত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ছকে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অটোমেটিক্যালী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প্রস্তুত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Nikosh" pitchFamily="2" charset="0"/>
                <a:cs typeface="Nikosh" pitchFamily="2" charset="0"/>
              </a:rPr>
              <a:t>০৯।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নির্বাচনযোগ্য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অবহিত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পত্র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</a:t>
            </a:r>
            <a:br>
              <a:rPr lang="en-US" u="sng" dirty="0" smtClean="0">
                <a:latin typeface="Nikosh" pitchFamily="2" charset="0"/>
                <a:cs typeface="Nikosh" pitchFamily="2" charset="0"/>
              </a:rPr>
            </a:br>
            <a:r>
              <a:rPr lang="en-US" u="sng" dirty="0" smtClean="0">
                <a:latin typeface="Nikosh" pitchFamily="2" charset="0"/>
                <a:cs typeface="Nikosh" pitchFamily="2" charset="0"/>
              </a:rPr>
              <a:t>১০।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ক্যালেন্ডারঃ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Nikosh" pitchFamily="2" charset="0"/>
                <a:cs typeface="Nikosh" pitchFamily="2" charset="0"/>
              </a:rPr>
              <a:t>“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অনলাইন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”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ক্লিকেই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ক্যালেন্ডার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পাওয়া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সম্ভব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এছারাও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হাল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মাসের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৬৫দিন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নির্বাচনযোগ্য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সময়কাল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অতিবাহিত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অতিসহজেই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পাওয়া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সম্ভব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একই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নির্বাচনের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নির্ধারিত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সময়ের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পূর্বেই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এসএমএস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কর্তৃপক্ষকে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নির্বাচনের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বিষয়টি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অবহিত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সম্ভব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Nikosh" pitchFamily="2" charset="0"/>
                <a:cs typeface="Nikosh" pitchFamily="2" charset="0"/>
              </a:rPr>
              <a:t>১১।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বাতিলের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নোটিশ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প্রদান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ও </a:t>
            </a:r>
            <a:br>
              <a:rPr lang="en-US" u="sng" dirty="0" smtClean="0">
                <a:latin typeface="Nikosh" pitchFamily="2" charset="0"/>
                <a:cs typeface="Nikosh" pitchFamily="2" charset="0"/>
              </a:rPr>
            </a:br>
            <a:r>
              <a:rPr lang="en-US" u="sng" dirty="0" smtClean="0">
                <a:latin typeface="Nikosh" pitchFamily="2" charset="0"/>
                <a:cs typeface="Nikosh" pitchFamily="2" charset="0"/>
              </a:rPr>
              <a:t>১২।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বাতিলের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আদেশ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প্রদানঃ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উপজেলা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অফিসারের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সুপারিশের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প্রেক্ষিতে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অকার্যকর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নিষ্ক্রিয়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অথবা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বিভিন্ন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কারণে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বাতিল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প্রথমে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আত্মপক্ষ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সমর্থনের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জন্য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নোটিশ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প্রদান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থাকে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পরবর্তীতে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জবাব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সন্তোষজনক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বাতিলের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আদেশ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প্রদান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এক্ষেত্রে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“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অনলাইন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”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নিষ্ক্রিয়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গুলিকে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একত্রে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অথবা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পৃথক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পৃথক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আইডি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ধরে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বাতিলের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নোটিশ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/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বাতিলের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আদেশ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পত্র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প্রদান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শুধুমাত্র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আইডি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ইনপুট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ক্লিকেই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বাতিলের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নোটিশ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আদেশ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পত্র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প্রদান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সম্ভব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latin typeface="Nikosh" pitchFamily="2" charset="0"/>
                <a:cs typeface="Nikosh" pitchFamily="2" charset="0"/>
              </a:rPr>
              <a:t>১২।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অন্তবর্তী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কমিটি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গঠন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সংক্রান্তঃ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(</a:t>
            </a:r>
            <a:r>
              <a:rPr lang="en-US" u="sng" dirty="0" err="1" smtClean="0">
                <a:latin typeface="Nikosh" pitchFamily="2" charset="0"/>
                <a:cs typeface="Nikosh" pitchFamily="2" charset="0"/>
              </a:rPr>
              <a:t>uco</a:t>
            </a:r>
            <a:r>
              <a:rPr lang="en-US" u="sng" dirty="0" smtClean="0">
                <a:latin typeface="Nikosh" pitchFamily="2" charset="0"/>
                <a:cs typeface="Nikosh" pitchFamily="2" charset="0"/>
              </a:rPr>
              <a:t> also)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অন্তবর্তী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কমিটি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গঠনের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ক্ষেত্রে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উপজেলা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অফিসার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(৫০হাজার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টাকা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পর্যন্ত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অথবা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উপজেলা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অন্তবর্তী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ব্যবস্থাপনা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কমিটি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গঠনের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প্রস্তাব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জেলায়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আসার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(৫০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হাজার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টাকার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উর্দ্ধে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ডেস্ক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উহা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উপস্থাপন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পর্যন্ত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মোটামুটি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৩-৪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ঘন্টা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লাগে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(৪×৬০)= ২৪০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মিনিট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অথচ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“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অনলাইন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”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ক্লিকেই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অন্তবর্তী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কমিটি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গঠনের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আদেশ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পত্রটি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অটোমেটিক্যালী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প্রস্তুত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সরাসরি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ই-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নথিতে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উপস্থাপন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সম্ভব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(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সহযোগীতা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)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799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Nikosh" pitchFamily="2" charset="0"/>
                <a:cs typeface="Nikosh" pitchFamily="2" charset="0"/>
              </a:rPr>
              <a:t>১৩।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এজিএম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অনুষ্ঠানের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অবহিত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পত্র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(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এস.এম.এস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)</a:t>
            </a:r>
            <a:endParaRPr lang="en-US" sz="32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543800" cy="2209800"/>
          </a:xfrm>
        </p:spPr>
        <p:txBody>
          <a:bodyPr/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কর্তৃপক্ষকে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যথাসময়ে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সাধারণ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সভা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অনুষ্ঠান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বিষয়টি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এসএমএস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অবহিত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868362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আমরা</a:t>
            </a:r>
            <a:r>
              <a:rPr lang="en-US" sz="2400" dirty="0" smtClean="0"/>
              <a:t> </a:t>
            </a:r>
            <a:r>
              <a:rPr lang="en-US" sz="2400" dirty="0" err="1" smtClean="0"/>
              <a:t>অফিসে</a:t>
            </a:r>
            <a:r>
              <a:rPr lang="en-US" sz="2400" dirty="0" smtClean="0"/>
              <a:t> </a:t>
            </a:r>
            <a:r>
              <a:rPr lang="en-US" sz="2400" dirty="0" err="1" smtClean="0"/>
              <a:t>যে</a:t>
            </a:r>
            <a:r>
              <a:rPr lang="en-US" sz="2400" dirty="0" smtClean="0"/>
              <a:t> </a:t>
            </a:r>
            <a:r>
              <a:rPr lang="en-US" sz="2400" dirty="0" err="1" smtClean="0"/>
              <a:t>সকল</a:t>
            </a:r>
            <a:r>
              <a:rPr lang="en-US" sz="2400" dirty="0" smtClean="0"/>
              <a:t> </a:t>
            </a:r>
            <a:r>
              <a:rPr lang="en-US" sz="2400" dirty="0" err="1" smtClean="0"/>
              <a:t>দাপ্তরিক</a:t>
            </a:r>
            <a:r>
              <a:rPr lang="en-US" sz="2400" dirty="0" smtClean="0"/>
              <a:t> </a:t>
            </a:r>
            <a:r>
              <a:rPr lang="en-US" sz="2400" dirty="0" err="1" smtClean="0"/>
              <a:t>কাজ</a:t>
            </a:r>
            <a:r>
              <a:rPr lang="en-US" sz="2400" dirty="0" smtClean="0"/>
              <a:t> </a:t>
            </a:r>
            <a:r>
              <a:rPr lang="en-US" sz="2400" dirty="0" err="1" smtClean="0"/>
              <a:t>করে</a:t>
            </a:r>
            <a:r>
              <a:rPr lang="en-US" sz="2400" dirty="0" smtClean="0"/>
              <a:t> </a:t>
            </a:r>
            <a:r>
              <a:rPr lang="en-US" sz="2400" dirty="0" err="1" smtClean="0"/>
              <a:t>থাকি</a:t>
            </a:r>
            <a:r>
              <a:rPr lang="en-US" sz="2400" dirty="0" smtClean="0"/>
              <a:t> </a:t>
            </a:r>
            <a:r>
              <a:rPr lang="en-US" sz="2400" dirty="0" err="1" smtClean="0"/>
              <a:t>সেগুলো</a:t>
            </a:r>
            <a:r>
              <a:rPr lang="en-US" sz="2400" dirty="0" smtClean="0"/>
              <a:t> </a:t>
            </a:r>
            <a:r>
              <a:rPr lang="en-US" sz="2400" dirty="0" err="1" smtClean="0"/>
              <a:t>হলোঃ</a:t>
            </a:r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066800"/>
            <a:ext cx="7239000" cy="58674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প্রস্তাবিত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প্রদান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lvl="0"/>
            <a:r>
              <a:rPr lang="en-US" dirty="0" err="1" smtClean="0">
                <a:latin typeface="Nikosh" pitchFamily="2" charset="0"/>
                <a:cs typeface="Nikosh" pitchFamily="2" charset="0"/>
              </a:rPr>
              <a:t>উপ-আইন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সংশোধন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lvl="0"/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৪০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মাসিক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lvl="0"/>
            <a:r>
              <a:rPr lang="en-US" dirty="0" err="1" smtClean="0">
                <a:latin typeface="Nikosh" pitchFamily="2" charset="0"/>
                <a:cs typeface="Nikosh" pitchFamily="2" charset="0"/>
              </a:rPr>
              <a:t>ত্রৈমাসিক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lvl="0"/>
            <a:r>
              <a:rPr lang="en-US" dirty="0" err="1" smtClean="0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(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পরিসংখ্যান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)</a:t>
            </a:r>
          </a:p>
          <a:p>
            <a:pPr lvl="0"/>
            <a:r>
              <a:rPr lang="en-US" dirty="0" err="1" smtClean="0">
                <a:latin typeface="Nikosh" pitchFamily="2" charset="0"/>
                <a:cs typeface="Nikosh" pitchFamily="2" charset="0"/>
              </a:rPr>
              <a:t>মাষ্টার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রেজিষ্টার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হালনাগাদ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lvl="0"/>
            <a:r>
              <a:rPr lang="en-US" dirty="0" err="1" smtClean="0">
                <a:latin typeface="Nikosh" pitchFamily="2" charset="0"/>
                <a:cs typeface="Nikosh" pitchFamily="2" charset="0"/>
              </a:rPr>
              <a:t>অডিট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রেজিষ্টার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হালনাগাদ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lvl="0"/>
            <a:r>
              <a:rPr lang="en-US" dirty="0" err="1" smtClean="0">
                <a:latin typeface="Nikosh" pitchFamily="2" charset="0"/>
                <a:cs typeface="Nikosh" pitchFamily="2" charset="0"/>
              </a:rPr>
              <a:t>মাঝে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মাঝে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বিভিন্ন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চাহিদা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মোতাবেক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প্রেরণ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lvl="0"/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সংক্রান্ত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পত্রাদি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lvl="0"/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ক্যালেন্ডার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lvl="0"/>
            <a:r>
              <a:rPr lang="en-US" dirty="0" err="1" smtClean="0">
                <a:latin typeface="Nikosh" pitchFamily="2" charset="0"/>
                <a:cs typeface="Nikosh" pitchFamily="2" charset="0"/>
              </a:rPr>
              <a:t>বাতিলের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নোটিশ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প্রদান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/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আদেশ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প্রদান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lvl="0"/>
            <a:r>
              <a:rPr lang="en-US" dirty="0" err="1" smtClean="0">
                <a:latin typeface="Nikosh" pitchFamily="2" charset="0"/>
                <a:cs typeface="Nikosh" pitchFamily="2" charset="0"/>
              </a:rPr>
              <a:t>অন্তবর্তী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কমিটি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সংক্রান্ত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পত্রালাপ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lvl="0"/>
            <a:r>
              <a:rPr lang="en-US" dirty="0" err="1" smtClean="0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সাধারণ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সভা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সংক্রান্ত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পত্রাদি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lvl="0"/>
            <a:r>
              <a:rPr lang="en-US" dirty="0" err="1" smtClean="0">
                <a:latin typeface="Nikosh" pitchFamily="2" charset="0"/>
                <a:cs typeface="Nikosh" pitchFamily="2" charset="0"/>
              </a:rPr>
              <a:t>অডিট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বরাদ্দ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সংক্রান্ত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 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- 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Nikosh" pitchFamily="2" charset="0"/>
                <a:cs typeface="Nikosh" pitchFamily="2" charset="0"/>
              </a:rPr>
              <a:t>১৪।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অডিট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বরাদ্দ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(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প্রাথমিক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) ১৫। (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কেন্দ্রীয়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)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5353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Nikosh" pitchFamily="2" charset="0"/>
                <a:cs typeface="Nikosh" pitchFamily="2" charset="0"/>
              </a:rPr>
              <a:t>“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অনলাইন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”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অডিট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অফিসার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ভিত্তিক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অডিট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বরাদ্দ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প্রদান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অডিট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অফিসারগণ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ব্যক্তিগত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আইডি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ধরে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বরাদ্দের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তালিকা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পেতে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একজন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অডিট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অফিসার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অডিট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সম্পন্ন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করেছেন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ভুলে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গেলে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এখান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থেকে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অসমাপ্ত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পেয়ে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যাবেন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8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মাত্র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০৩(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তিন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টি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বিষয়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ডাটা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এন্ট্রি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দিতে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</a:t>
            </a:r>
            <a:endParaRPr lang="en-US" sz="24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90800"/>
            <a:ext cx="7010400" cy="1828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err="1" smtClean="0">
                <a:latin typeface="Nikosh" pitchFamily="2" charset="0"/>
                <a:cs typeface="Nikosh" pitchFamily="2" charset="0"/>
              </a:rPr>
              <a:t>ইনপুট</a:t>
            </a:r>
            <a:r>
              <a:rPr lang="en-US" sz="6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6000" dirty="0" err="1" smtClean="0">
                <a:latin typeface="Nikosh" pitchFamily="2" charset="0"/>
                <a:cs typeface="Nikosh" pitchFamily="2" charset="0"/>
              </a:rPr>
              <a:t>বিষয়ক</a:t>
            </a:r>
            <a:endParaRPr lang="en-US" sz="6000" dirty="0" smtClean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Nikosh" pitchFamily="2" charset="0"/>
                <a:cs typeface="Nikosh" pitchFamily="2" charset="0"/>
              </a:rPr>
              <a:t>০১।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অডিট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রিপোর্টের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ভিত্তিতে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ডাটা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এন্ট্রি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সংশোধনঃ</a:t>
            </a:r>
            <a:endParaRPr lang="en-US" sz="32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924800" cy="4449763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জেলা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কার্যালয়ের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ডেস্ক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অফিসার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প্রতি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মাসে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যখন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উপজেলা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হতে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অডিট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প্রতিবেদন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পাবেন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তখন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b="1" dirty="0" smtClean="0">
                <a:latin typeface="Nikosh" pitchFamily="2" charset="0"/>
                <a:cs typeface="Nikosh" pitchFamily="2" charset="0"/>
              </a:rPr>
              <a:t>“</a:t>
            </a:r>
            <a:r>
              <a:rPr lang="en-US" sz="2800" b="1" dirty="0" err="1" smtClean="0">
                <a:latin typeface="Nikosh" pitchFamily="2" charset="0"/>
                <a:cs typeface="Nikosh" pitchFamily="2" charset="0"/>
              </a:rPr>
              <a:t>অনলাইন</a:t>
            </a:r>
            <a:r>
              <a:rPr lang="en-US" sz="2800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b="1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2800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b="1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sz="2800" b="1" dirty="0" smtClean="0">
                <a:latin typeface="Nikosh" pitchFamily="2" charset="0"/>
                <a:cs typeface="Nikosh" pitchFamily="2" charset="0"/>
              </a:rPr>
              <a:t>”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নির্দিষ্ট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ফরমে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অডিট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প্রতিবেদনের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ভিত্তিতে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প্রাপ্ত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অন্তর্ভূক্ত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করবেন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একই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দ্বিতীয়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বার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এন্ট্রি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ফলে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সংখ্যার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গড়মিল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হওয়ার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সম্ভবনা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নাই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এছারাও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ভবিষ্যতের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জন্য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হার্ড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কপি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সফট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কপি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সংরক্ষন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।</a:t>
            </a:r>
            <a:endParaRPr lang="en-US" sz="2800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ikosh" pitchFamily="2" charset="0"/>
                <a:cs typeface="Nikosh" pitchFamily="2" charset="0"/>
              </a:rPr>
              <a:t>০২।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সংক্রান্ত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অন্তর্ভূক্তিঃ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হাল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মাসে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অনুষ্ঠিত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শুধুমাত্র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সংক্রান্ত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তথ্যই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এখনে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ইনপুট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দিতে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মাত্র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০৩(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তিন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)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ইনপুট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করলেই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(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বিষয়টি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জরুরী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জন্য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এখানে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ইনপুট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সাপেক্ষে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সংক্রান্ত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ক্যালেন্ডার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সংক্রান্ত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যাবতীয়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পাওয়া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সম্ভব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।)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Nikosh" pitchFamily="2" charset="0"/>
                <a:cs typeface="Nikosh" pitchFamily="2" charset="0"/>
              </a:rPr>
              <a:t>০৩।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কমন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রিটার্ণঃ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3306763"/>
          </a:xfrm>
        </p:spPr>
        <p:txBody>
          <a:bodyPr/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শতভাগ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(১০০%)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মাসিক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ত্রৈমাসিক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রিটার্ণ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প্রতিবেদন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সহজে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পাওয়ার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জন্য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শুধুমাত্র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হাল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মাস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সংক্রান্ত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কিছু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কমন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রিটার্ণে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ইনপুট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lvl="1"/>
            <a:r>
              <a:rPr lang="en-US" dirty="0" err="1" smtClean="0">
                <a:latin typeface="Nikosh" pitchFamily="2" charset="0"/>
                <a:cs typeface="Nikosh" pitchFamily="2" charset="0"/>
              </a:rPr>
              <a:t>যেমন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হাল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মাসের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উন্নয়ন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তহবিল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আদায়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হাল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মাসের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নিরীক্ষা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ফি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আদায়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হাল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মাসের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আশ্রয়ন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ঋণ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আদায়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হাল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মাসের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পর্যালোচনা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/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টেষ্ট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অডিট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এবার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দ্বিতীয়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অংশ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590800"/>
            <a:ext cx="6096000" cy="1828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b="1" dirty="0" smtClean="0">
                <a:latin typeface="Nikosh" pitchFamily="2" charset="0"/>
                <a:cs typeface="Nikosh" pitchFamily="2" charset="0"/>
              </a:rPr>
              <a:t>খ) </a:t>
            </a:r>
            <a:r>
              <a:rPr lang="en-US" sz="6000" b="1" dirty="0" err="1" smtClean="0">
                <a:latin typeface="Nikosh" pitchFamily="2" charset="0"/>
                <a:cs typeface="Nikosh" pitchFamily="2" charset="0"/>
              </a:rPr>
              <a:t>সমবায়ী</a:t>
            </a:r>
            <a:r>
              <a:rPr lang="en-US" sz="6000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6000" b="1" dirty="0" err="1" smtClean="0">
                <a:latin typeface="Nikosh" pitchFamily="2" charset="0"/>
                <a:cs typeface="Nikosh" pitchFamily="2" charset="0"/>
              </a:rPr>
              <a:t>সেবাঃ</a:t>
            </a:r>
            <a:r>
              <a:rPr lang="en-US" sz="6000" b="1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6000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সেবাকে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০২টি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অংশে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ভাগ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-</a:t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2438400"/>
            <a:ext cx="5334000" cy="3078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Nikosh" pitchFamily="2" charset="0"/>
                <a:cs typeface="Nikosh" pitchFamily="2" charset="0"/>
              </a:rPr>
              <a:t>০১।  “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প্রি-নিবন্ধন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” 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</a:p>
          <a:p>
            <a:pPr>
              <a:buNone/>
            </a:pPr>
            <a:r>
              <a:rPr lang="en-US" sz="3600" dirty="0" smtClean="0">
                <a:latin typeface="Nikosh" pitchFamily="2" charset="0"/>
                <a:cs typeface="Nikosh" pitchFamily="2" charset="0"/>
              </a:rPr>
              <a:t>০২। “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পোষ্ট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”</a:t>
            </a:r>
            <a:endParaRPr lang="en-US" sz="3600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Nikosh" pitchFamily="2" charset="0"/>
                <a:cs typeface="Nikosh" pitchFamily="2" charset="0"/>
              </a:rPr>
              <a:t>০১।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যখন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গঠনের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প্রয়োজন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তখন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কতিপয়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ব্যক্তি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উপজেলা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জেলা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অফিসে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দূর-দূরান্ত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থেকে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বারংবার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আসেন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শুধু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খোজ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কিভাবে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তারপর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সদস্যদের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নানান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জটিলতার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সংগ্রহ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নির্ধারিত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ফরম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উপ-আইন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বিভিন্ন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সার্টিফিকেট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ফি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চালান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কপি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কাগজপত্রাদি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এসব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কাগজপত্র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সংগ্রহ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মাঝে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মধ্যে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অনৈতিক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অর্থ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লেন-দেন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সমস্ত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প্রক্রিয়া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সম্পন্ন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মোটামুটি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১০-১২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দিন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লেগে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(১০×২৪×৬০ = ১৪৪০০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মিনিট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।) 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কিন্তু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“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অনলাইন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”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নিদিষ্ট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ফরম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পূরণ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উপজেলা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দপ্তরে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দাখিলযোগ্য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তাদের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প্রয়োজনীয়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কাগজ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পত্রাদী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পেতে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3810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200" dirty="0" smtClean="0">
                <a:latin typeface="Nikosh" pitchFamily="2" charset="0"/>
                <a:cs typeface="Nikosh" pitchFamily="2" charset="0"/>
              </a:rPr>
              <a:t>০১।  “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প্রি-নিবন্ধন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”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ikosh" pitchFamily="2" charset="0"/>
              <a:ea typeface="+mn-ea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Nikosh" pitchFamily="2" charset="0"/>
                <a:cs typeface="Nikosh" pitchFamily="2" charset="0"/>
              </a:rPr>
              <a:t>০২। “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পোষ্ট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”</a:t>
            </a:r>
            <a:endParaRPr lang="en-US" sz="36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924800" cy="47545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ক) 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সদস্য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আইডি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নম্বর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নম্বর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তারিখ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অথবা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নাম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দিয়ে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আর্থিক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অনার্থিক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ঘরে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বসে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পেতে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পারবেন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অনায়েসে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খ) 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যথাসময়ে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সাধারণ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সভা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অনুষ্ঠান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অনুষ্ঠান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অথবা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প্রয়োজনীয়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নোটিফিকেশন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সভাপতি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/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সম্পাদক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তাদের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মোবাইলে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এস.এম.এস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পেতে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গ)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এছারাও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সদস্যগণ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তাদের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প্রয়োজন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অনুসারে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উপ-আইন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প্রয়োজনীয়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পেতে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ঘ)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সদস্য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বিভিন্ন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পরামর্শ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/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মতামত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অথবা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অভিযোগ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ঘরে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বসেই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সরাসরি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জেলা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অফিসার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বরাবর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প্রেরণ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আমার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কিছু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কথা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অনেকগুলি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প্লাটফর্মে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পাওয়া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সম্ভব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সফটওয়ারটি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বাস্তবায়ন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হলে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২০১৯-২০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সনের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উদ্ভাবনী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আইডিয়া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সমূহের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মধ্যে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০১।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ব্যবস্থাপনা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উন্নয়ন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শীর্ষক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সফটওয়ার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15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০২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টেকসই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গঠনে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ব্যবস্থাপনা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কমিটি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প্রক্রিয়া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সহজীকরণ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15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১৬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ডিজিটাল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পদ্ধতিতে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প্রক্রিয়া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সহজীকরণ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15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১৮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ডিজিটাল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নির্বাচনী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ক্যালেন্ডার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15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২১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মোবাইলের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ম্যাসেজের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অডিট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নোটিশ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প্রেরণ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15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২৫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অনলাইন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15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৫১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প্রাথমিক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প্রক্রিয়া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সহজীকরণ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15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৫২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সহজীকরণ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15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৫৪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প্রক্রিয়া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সহজীকরণ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15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৫৫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সাধারণ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সভা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সহজীকরণ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15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৫৭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ডাটাবেইজ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প্রণয়ন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15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৬০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প্রক্রিয়া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সহজীকরণ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15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৬৩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দ্রুততম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সময়ে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অকার্যকর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বাতিল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নিশ্চিত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করণ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15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৬৭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। Single entry online return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managment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15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1500" dirty="0" smtClean="0">
                <a:latin typeface="Nikosh" pitchFamily="2" charset="0"/>
                <a:cs typeface="Nikosh" pitchFamily="2" charset="0"/>
              </a:rPr>
              <a:t>৭৮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সমিতির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সরবরাহ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প্রাপ্তি</a:t>
            </a:r>
            <a:r>
              <a:rPr lang="en-US" sz="1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500" dirty="0" err="1" smtClean="0">
                <a:latin typeface="Nikosh" pitchFamily="2" charset="0"/>
                <a:cs typeface="Nikosh" pitchFamily="2" charset="0"/>
              </a:rPr>
              <a:t>সহজীকরণ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গুলি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দেয়া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সম্ভব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000" dirty="0" smtClean="0">
                <a:latin typeface="Nikosh" pitchFamily="2" charset="0"/>
                <a:cs typeface="Nikosh" pitchFamily="2" charset="0"/>
              </a:rPr>
              <a:t>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174992" cy="4648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এখন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এসকল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কাজ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যদি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আমাদের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হতো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অথবা</a:t>
            </a:r>
            <a:endParaRPr lang="en-US" sz="3600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অটোমেটিক্যালী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কাজগুলো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তৈরী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হয়ে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যেত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algn="ctr"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তাহলে</a:t>
            </a:r>
            <a:r>
              <a:rPr lang="en-US" sz="36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তো</a:t>
            </a:r>
            <a:r>
              <a:rPr lang="en-US" sz="36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ভালোই</a:t>
            </a:r>
            <a:r>
              <a:rPr lang="en-US" sz="36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হতো</a:t>
            </a:r>
            <a:r>
              <a:rPr lang="en-US" sz="36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।</a:t>
            </a:r>
            <a:endParaRPr lang="en-US" sz="3600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70000" lnSpcReduction="20000"/>
          </a:bodyPr>
          <a:lstStyle/>
          <a:p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সমস্য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থাকতেই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সংশোধন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সহ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প্রয়োজনে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আপডেট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সময়ই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গুলো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গ্রহণ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কারন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প্রতিটি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সেবার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ডাটাবেইজ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সম্পর্ক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রয়েছে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ইতোপূর্বে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কার্যকারীতা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বিলুপ্ত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কিন্তু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যেহেতু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মাসিক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রিটার্ন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প্রস্তুত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থেকে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শুরু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পর্যন্ত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সেবাই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খুব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সরল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সহজলভ্য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সাশ্রয়ী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সুতরাং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ডেস্ক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অফিসার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সহ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সকলে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নির্ভরশীল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ফলে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ইহা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লাইফ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টাইম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সার্ভিসযোগ্য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হিসাবে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বিবেচিত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আমার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ধারণা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আমি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ওয়েব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ডেভলপের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একজন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ছাত্র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মাত্র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আমার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ব্যকগ্রাউন্ড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বিষয়েও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সুতরাং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একজন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শিক্ষার্থী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হিসাবে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যতটুকু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সম্ভব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করেছি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একজন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দক্ষ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ডেভলপারের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সহযোগীতা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পেলে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যুগপোযোগী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জন্য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উপকারী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হিসাবে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বিবেচিত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আমি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মনে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 </a:t>
            </a: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সকলের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সহযোগীতা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কাম্য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মোঃ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রাজীবুল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ইসলাম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পরিদর্শক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জেলা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কার্যালয়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সিরাজগঞ্জ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3622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166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ধণ্যবাদ</a:t>
            </a:r>
            <a:endParaRPr lang="en-US" sz="16600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1920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/>
              <a:t>সত্যিই</a:t>
            </a:r>
            <a:r>
              <a:rPr lang="en-US" sz="4800" dirty="0" smtClean="0"/>
              <a:t> </a:t>
            </a:r>
            <a:r>
              <a:rPr lang="en-US" sz="4800" dirty="0" err="1" smtClean="0"/>
              <a:t>তা</a:t>
            </a:r>
            <a:r>
              <a:rPr lang="en-US" sz="4800" dirty="0" smtClean="0"/>
              <a:t> </a:t>
            </a:r>
            <a:r>
              <a:rPr lang="en-US" sz="4800" dirty="0" err="1" smtClean="0"/>
              <a:t>সম্ভব</a:t>
            </a:r>
            <a:r>
              <a:rPr lang="en-US" sz="4800" dirty="0" smtClean="0"/>
              <a:t> !!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2667000"/>
            <a:ext cx="4495800" cy="175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কিন্তু</a:t>
            </a:r>
            <a:r>
              <a:rPr lang="en-US" sz="54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কিভাবে</a:t>
            </a:r>
            <a:r>
              <a:rPr lang="en-US" sz="54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???</a:t>
            </a:r>
          </a:p>
          <a:p>
            <a:endParaRPr lang="en-US" sz="5400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7010400" cy="3581400"/>
          </a:xfrm>
        </p:spPr>
        <p:txBody>
          <a:bodyPr>
            <a:normAutofit fontScale="90000"/>
          </a:bodyPr>
          <a:lstStyle/>
          <a:p>
            <a:r>
              <a:rPr lang="en-US" sz="6000" dirty="0" err="1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6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6000" dirty="0" err="1">
                <a:latin typeface="Nikosh" pitchFamily="2" charset="0"/>
                <a:cs typeface="Nikosh" pitchFamily="2" charset="0"/>
              </a:rPr>
              <a:t>ডাটাবেইজ</a:t>
            </a:r>
            <a:r>
              <a:rPr lang="en-US" sz="6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6000" dirty="0" err="1">
                <a:latin typeface="Nikosh" pitchFamily="2" charset="0"/>
                <a:cs typeface="Nikosh" pitchFamily="2" charset="0"/>
              </a:rPr>
              <a:t>সফটওয়ার</a:t>
            </a:r>
            <a:r>
              <a:rPr lang="en-US" sz="6000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sz="6000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sz="6000" dirty="0" smtClean="0">
                <a:latin typeface="Nikosh" pitchFamily="2" charset="0"/>
                <a:cs typeface="Nikosh" pitchFamily="2" charset="0"/>
              </a:rPr>
            </a:br>
            <a:r>
              <a:rPr lang="en-US" sz="2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r>
              <a:rPr lang="en-US" dirty="0" err="1" smtClean="0">
                <a:latin typeface="Nikosh" pitchFamily="2" charset="0"/>
                <a:cs typeface="Nikosh" pitchFamily="2" charset="0"/>
              </a:rPr>
              <a:t>নামঃ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sz="5300" b="1" dirty="0" err="1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অনলাইন</a:t>
            </a:r>
            <a:r>
              <a:rPr lang="en-US" sz="5300" b="1" dirty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5300" b="1" dirty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সেবা</a:t>
            </a:r>
            <a:r>
              <a:rPr lang="en-US" sz="5300" dirty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r>
              <a:rPr lang="en-US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3600" dirty="0" err="1">
                <a:latin typeface="Nikosh" pitchFamily="2" charset="0"/>
                <a:cs typeface="Nikosh" pitchFamily="2" charset="0"/>
              </a:rPr>
              <a:t>লিংকঃ</a:t>
            </a:r>
            <a:r>
              <a:rPr lang="en-US" sz="3600" dirty="0">
                <a:latin typeface="Nikosh" pitchFamily="2" charset="0"/>
                <a:cs typeface="Nikosh" pitchFamily="2" charset="0"/>
              </a:rPr>
              <a:t>- </a:t>
            </a:r>
            <a:r>
              <a:rPr lang="en-US" sz="3600" u="sng" dirty="0">
                <a:latin typeface="Nikosh" pitchFamily="2" charset="0"/>
                <a:cs typeface="Nikosh" pitchFamily="2" charset="0"/>
                <a:hlinkClick r:id="rId2"/>
              </a:rPr>
              <a:t>www.somobayseba.com</a:t>
            </a:r>
            <a:r>
              <a:rPr lang="en-US" dirty="0">
                <a:latin typeface="Nikosh" pitchFamily="2" charset="0"/>
                <a:cs typeface="Nikosh" pitchFamily="2" charset="0"/>
              </a:rPr>
              <a:t>)</a:t>
            </a:r>
            <a:br>
              <a:rPr lang="en-US" dirty="0">
                <a:latin typeface="Nikosh" pitchFamily="2" charset="0"/>
                <a:cs typeface="Nikosh" pitchFamily="2" charset="0"/>
              </a:rPr>
            </a:b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029200"/>
            <a:ext cx="8229600" cy="8382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>
                <a:latin typeface="Nikosh" pitchFamily="2" charset="0"/>
                <a:cs typeface="Nikosh" pitchFamily="2" charset="0"/>
              </a:rPr>
              <a:t>“</a:t>
            </a:r>
            <a:r>
              <a:rPr lang="en-US" sz="4800" dirty="0" err="1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48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>
                <a:latin typeface="Nikosh" pitchFamily="2" charset="0"/>
                <a:cs typeface="Nikosh" pitchFamily="2" charset="0"/>
              </a:rPr>
              <a:t>সেবা</a:t>
            </a:r>
            <a:r>
              <a:rPr lang="en-US" sz="4800" dirty="0">
                <a:latin typeface="Nikosh" pitchFamily="2" charset="0"/>
                <a:cs typeface="Nikosh" pitchFamily="2" charset="0"/>
              </a:rPr>
              <a:t>” </a:t>
            </a:r>
            <a:endParaRPr lang="en-US" sz="4800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>
                <a:latin typeface="Nikosh" pitchFamily="2" charset="0"/>
                <a:cs typeface="Nikosh" pitchFamily="2" charset="0"/>
              </a:rPr>
              <a:t>অন-লাইন</a:t>
            </a:r>
            <a:r>
              <a:rPr lang="en-US" sz="4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>
                <a:latin typeface="Nikosh" pitchFamily="2" charset="0"/>
                <a:cs typeface="Nikosh" pitchFamily="2" charset="0"/>
              </a:rPr>
              <a:t>প্লাটফর্ম</a:t>
            </a:r>
            <a:r>
              <a:rPr lang="en-US" sz="4000" dirty="0">
                <a:latin typeface="Nikosh" pitchFamily="2" charset="0"/>
                <a:cs typeface="Nikosh" pitchFamily="2" charset="0"/>
              </a:rPr>
              <a:t>- </a:t>
            </a:r>
            <a:r>
              <a:rPr lang="en-US" sz="4000" dirty="0" err="1">
                <a:latin typeface="Nikosh" pitchFamily="2" charset="0"/>
                <a:cs typeface="Nikosh" pitchFamily="2" charset="0"/>
              </a:rPr>
              <a:t>যেখানে</a:t>
            </a:r>
            <a:r>
              <a:rPr lang="en-US" sz="4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4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>
                <a:latin typeface="Nikosh" pitchFamily="2" charset="0"/>
                <a:cs typeface="Nikosh" pitchFamily="2" charset="0"/>
              </a:rPr>
              <a:t>সংক্রান্ত</a:t>
            </a:r>
            <a:r>
              <a:rPr lang="en-US" sz="4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>
                <a:latin typeface="Nikosh" pitchFamily="2" charset="0"/>
                <a:cs typeface="Nikosh" pitchFamily="2" charset="0"/>
              </a:rPr>
              <a:t>প্রায়</a:t>
            </a:r>
            <a:r>
              <a:rPr lang="en-US" sz="4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4400" dirty="0" err="1">
                <a:latin typeface="Nikosh" pitchFamily="2" charset="0"/>
                <a:cs typeface="Nikosh" pitchFamily="2" charset="0"/>
              </a:rPr>
              <a:t>সকল</a:t>
            </a:r>
            <a:r>
              <a:rPr lang="en-US" sz="4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4400" dirty="0" err="1">
                <a:latin typeface="Nikosh" pitchFamily="2" charset="0"/>
                <a:cs typeface="Nikosh" pitchFamily="2" charset="0"/>
              </a:rPr>
              <a:t>ধরনের</a:t>
            </a:r>
            <a:r>
              <a:rPr lang="en-US" sz="4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4400" dirty="0" err="1">
                <a:latin typeface="Nikosh" pitchFamily="2" charset="0"/>
                <a:cs typeface="Nikosh" pitchFamily="2" charset="0"/>
              </a:rPr>
              <a:t>সেবাই</a:t>
            </a:r>
            <a:r>
              <a:rPr lang="en-US" sz="44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>
                <a:latin typeface="Nikosh" pitchFamily="2" charset="0"/>
                <a:cs typeface="Nikosh" pitchFamily="2" charset="0"/>
              </a:rPr>
              <a:t>পাওয়া</a:t>
            </a:r>
            <a:r>
              <a:rPr lang="en-US" sz="4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>
                <a:latin typeface="Nikosh" pitchFamily="2" charset="0"/>
                <a:cs typeface="Nikosh" pitchFamily="2" charset="0"/>
              </a:rPr>
              <a:t>যাবে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।</a:t>
            </a:r>
            <a:endParaRPr lang="en-US" sz="40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514600"/>
            <a:ext cx="7696200" cy="17190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দেখা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যাক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বিস্তারিত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বর্ণনা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।</a:t>
            </a:r>
            <a:endParaRPr lang="en-US" sz="40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066800"/>
            <a:ext cx="6705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দুইটি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পর্যায়ে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প্রদান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133600"/>
            <a:ext cx="6629400" cy="3048000"/>
          </a:xfrm>
        </p:spPr>
        <p:txBody>
          <a:bodyPr/>
          <a:lstStyle/>
          <a:p>
            <a:r>
              <a:rPr lang="en-US" dirty="0" smtClean="0">
                <a:latin typeface="Nikosh" pitchFamily="2" charset="0"/>
                <a:cs typeface="Nikosh" pitchFamily="2" charset="0"/>
              </a:rPr>
              <a:t>ক</a:t>
            </a:r>
            <a:r>
              <a:rPr lang="en-US" dirty="0">
                <a:latin typeface="Nikosh" pitchFamily="2" charset="0"/>
                <a:cs typeface="Nikosh" pitchFamily="2" charset="0"/>
              </a:rPr>
              <a:t>)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অভ্যান্তরীন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সেবা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</a:p>
          <a:p>
            <a:pPr marL="91440">
              <a:spcBef>
                <a:spcPts val="0"/>
              </a:spcBef>
            </a:pPr>
            <a:r>
              <a:rPr lang="en-US" dirty="0">
                <a:latin typeface="Nikosh" pitchFamily="2" charset="0"/>
                <a:cs typeface="Nikosh" pitchFamily="2" charset="0"/>
              </a:rPr>
              <a:t>খ)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সমবায়ী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সেবা</a:t>
            </a:r>
            <a:r>
              <a:rPr lang="en-US" dirty="0">
                <a:latin typeface="Nikosh" pitchFamily="2" charset="0"/>
                <a:cs typeface="Nikosh" pitchFamily="2" charset="0"/>
              </a:rPr>
              <a:t>।  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marL="91440">
              <a:spcBef>
                <a:spcPts val="0"/>
              </a:spcBef>
              <a:buNone/>
            </a:pPr>
            <a:r>
              <a:rPr lang="en-US" dirty="0">
                <a:latin typeface="Nikosh" pitchFamily="2" charset="0"/>
                <a:cs typeface="Nikosh" pitchFamily="2" charset="0"/>
              </a:rPr>
              <a:t>	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		(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dirty="0">
                <a:latin typeface="Nikosh" pitchFamily="2" charset="0"/>
                <a:cs typeface="Nikosh" pitchFamily="2" charset="0"/>
              </a:rPr>
              <a:t>.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প্রি-রেজিষ্ট্রেশন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সেবা</a:t>
            </a:r>
            <a:r>
              <a:rPr lang="en-US" dirty="0">
                <a:latin typeface="Nikosh" pitchFamily="2" charset="0"/>
                <a:cs typeface="Nikosh" pitchFamily="2" charset="0"/>
              </a:rPr>
              <a:t>,   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>
                <a:latin typeface="Nikosh" pitchFamily="2" charset="0"/>
                <a:cs typeface="Nikosh" pitchFamily="2" charset="0"/>
              </a:rPr>
              <a:t>	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		ii</a:t>
            </a:r>
            <a:r>
              <a:rPr lang="en-US" dirty="0">
                <a:latin typeface="Nikosh" pitchFamily="2" charset="0"/>
                <a:cs typeface="Nikosh" pitchFamily="2" charset="0"/>
              </a:rPr>
              <a:t>.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পোষ্ট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রেজিষ্ট্রেশন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)</a:t>
            </a:r>
            <a:endParaRPr lang="en-US" dirty="0">
              <a:latin typeface="Nikosh" pitchFamily="2" charset="0"/>
              <a:cs typeface="Nikosh" pitchFamily="2" charset="0"/>
            </a:endParaRPr>
          </a:p>
          <a:p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2700" b="1" dirty="0" err="1" smtClean="0">
                <a:latin typeface="Nikosh" pitchFamily="2" charset="0"/>
                <a:cs typeface="Nikosh" pitchFamily="2" charset="0"/>
              </a:rPr>
              <a:t>প্রথম</a:t>
            </a:r>
            <a:r>
              <a:rPr lang="en-US" sz="2700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700" b="1" dirty="0" err="1" smtClean="0">
                <a:latin typeface="Nikosh" pitchFamily="2" charset="0"/>
                <a:cs typeface="Nikosh" pitchFamily="2" charset="0"/>
              </a:rPr>
              <a:t>অংশ</a:t>
            </a:r>
            <a:r>
              <a:rPr lang="en-US" sz="2700" b="1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sz="3200" b="1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sz="3200" b="1" dirty="0" smtClean="0">
                <a:latin typeface="Nikosh" pitchFamily="2" charset="0"/>
                <a:cs typeface="Nikosh" pitchFamily="2" charset="0"/>
              </a:rPr>
            </a:br>
            <a:r>
              <a:rPr lang="en-US" sz="3200" b="1" dirty="0" smtClean="0">
                <a:latin typeface="Nikosh" pitchFamily="2" charset="0"/>
                <a:cs typeface="Nikosh" pitchFamily="2" charset="0"/>
              </a:rPr>
              <a:t>ক) </a:t>
            </a:r>
            <a:r>
              <a:rPr lang="en-US" sz="3200" b="1" dirty="0" err="1" smtClean="0">
                <a:latin typeface="Nikosh" pitchFamily="2" charset="0"/>
                <a:cs typeface="Nikosh" pitchFamily="2" charset="0"/>
              </a:rPr>
              <a:t>অভ্যান্তরীন</a:t>
            </a:r>
            <a:r>
              <a:rPr lang="en-US" sz="3200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b="1" dirty="0" err="1" smtClean="0">
                <a:latin typeface="Nikosh" pitchFamily="2" charset="0"/>
                <a:cs typeface="Nikosh" pitchFamily="2" charset="0"/>
              </a:rPr>
              <a:t>সেবাঃ</a:t>
            </a:r>
            <a:r>
              <a:rPr lang="en-US" sz="3200" b="1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32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9248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প্লাটফর্মে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বিভাগীয়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ইনটারনাল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অফিসের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সেবা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অন্তর্ভূক্ত</a:t>
            </a:r>
            <a:r>
              <a:rPr lang="en-US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যেখানে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সংক্রান্ত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যাবতীয়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তথ্য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সংরক্ষণ</a:t>
            </a:r>
            <a:r>
              <a:rPr lang="en-US" dirty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হালনাগাদ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করণ</a:t>
            </a:r>
            <a:r>
              <a:rPr lang="en-US" dirty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সরবরাহ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নিশ্চিত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>
                <a:latin typeface="Nikosh" pitchFamily="2" charset="0"/>
                <a:cs typeface="Nikosh" pitchFamily="2" charset="0"/>
              </a:rPr>
              <a:t>সম্ভব</a:t>
            </a:r>
            <a:r>
              <a:rPr lang="en-US" dirty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2600" b="1" u="sng" dirty="0" err="1">
                <a:latin typeface="Nikosh" pitchFamily="2" charset="0"/>
                <a:cs typeface="Nikosh" pitchFamily="2" charset="0"/>
              </a:rPr>
              <a:t>কি</a:t>
            </a:r>
            <a:r>
              <a:rPr lang="en-US" sz="2600" b="1" u="sng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600" b="1" u="sng" dirty="0" err="1">
                <a:latin typeface="Nikosh" pitchFamily="2" charset="0"/>
                <a:cs typeface="Nikosh" pitchFamily="2" charset="0"/>
              </a:rPr>
              <a:t>কি</a:t>
            </a:r>
            <a:r>
              <a:rPr lang="en-US" sz="2600" b="1" u="sng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600" b="1" u="sng" dirty="0" err="1">
                <a:latin typeface="Nikosh" pitchFamily="2" charset="0"/>
                <a:cs typeface="Nikosh" pitchFamily="2" charset="0"/>
              </a:rPr>
              <a:t>সেবা</a:t>
            </a:r>
            <a:r>
              <a:rPr lang="en-US" sz="2600" b="1" u="sng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600" b="1" u="sng" dirty="0" err="1">
                <a:latin typeface="Nikosh" pitchFamily="2" charset="0"/>
                <a:cs typeface="Nikosh" pitchFamily="2" charset="0"/>
              </a:rPr>
              <a:t>পাওয়া</a:t>
            </a:r>
            <a:r>
              <a:rPr lang="en-US" sz="2600" b="1" u="sng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600" b="1" u="sng" dirty="0" err="1">
                <a:latin typeface="Nikosh" pitchFamily="2" charset="0"/>
                <a:cs typeface="Nikosh" pitchFamily="2" charset="0"/>
              </a:rPr>
              <a:t>যাবেঃ</a:t>
            </a:r>
            <a:endParaRPr lang="en-US" sz="2600" dirty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০১। প্রস্তাবিত সমিতির নিবন্ধন নম্বর গ্রহণ 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০২। উপ-আইন সংশোধন 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০৩। মাসিক রিটার্ণ সমূহ।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০৪। ত্রৈমাসিক রিটার্ণ।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০৫। বার্ষিক রিটার্ণ (পরিসংখ্যান) 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০৬। অডিট রেজিষ্টার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০৭। মাষ্টার রেজিষ্টার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০৮। সমিতির তথ্যঃ উপজেলা ভিত্তিক/সক্রিয়/নিষ্ক্রীয়/শ্রেণী ভিত্তিক 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০৯। নির্বাচনযোগ্য সমিতি ও অবহিত পত্র(এস.এম.এস.) 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১০। নির্বাচন ক্যালেন্ডার 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১১। বাতিলের নোটিশ প্রদান 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১২। বাতিলের আদেশ প্রদান 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১৩। অন্তবর্তী কমিটি গঠন সংক্রান্ত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১৪। এজিএম অনুষ্ঠানের অবহিত পত্র (এস.এম.এস এর মাধ্যমে) 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১৫। বার্ষিক অডিট বরাদ্দ (প্রাথমিক) 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১৬। বার্ষিক অডিট বরাদ্দ (কেন্দ্রীয়) </a:t>
            </a:r>
            <a:endParaRPr lang="en-US" sz="2300" dirty="0" smtClean="0">
              <a:latin typeface="Nikosh" pitchFamily="2" charset="0"/>
              <a:cs typeface="Nikosh" pitchFamily="2" charset="0"/>
            </a:endParaRPr>
          </a:p>
          <a:p>
            <a:pPr lvl="4">
              <a:buNone/>
            </a:pPr>
            <a:r>
              <a:rPr lang="as-IN" sz="2300" dirty="0" smtClean="0">
                <a:latin typeface="Nikosh" pitchFamily="2" charset="0"/>
                <a:cs typeface="Nikosh" pitchFamily="2" charset="0"/>
              </a:rPr>
              <a:t>১৭। সমিতির তালিকা (বছর ভিত্তিক)</a:t>
            </a:r>
            <a:endParaRPr lang="en-US" sz="2300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2045</Words>
  <Application>Microsoft Office PowerPoint</Application>
  <PresentationFormat>On-screen Show (4:3)</PresentationFormat>
  <Paragraphs>165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Office Theme</vt:lpstr>
      <vt:lpstr>Oriel</vt:lpstr>
      <vt:lpstr>Solstice</vt:lpstr>
      <vt:lpstr>Paper</vt:lpstr>
      <vt:lpstr>Concourse</vt:lpstr>
      <vt:lpstr>Opulent</vt:lpstr>
      <vt:lpstr>বিসমিল্লাহির রহমানির রাহিম</vt:lpstr>
      <vt:lpstr>আমরা অফিসে যে সকল দাপ্তরিক কাজ করে থাকি সেগুলো হলোঃ-</vt:lpstr>
      <vt:lpstr>Slide 3</vt:lpstr>
      <vt:lpstr>সত্যিই তা সম্ভব !!</vt:lpstr>
      <vt:lpstr>একটি ডাটাবেইজ সফটওয়ার।    নামঃ- অনলাইন সমবায় সেবা  (লিংকঃ- www.somobayseba.com) </vt:lpstr>
      <vt:lpstr>Slide 6</vt:lpstr>
      <vt:lpstr>Slide 7</vt:lpstr>
      <vt:lpstr>দুইটি পর্যায়ে এই সেবা প্রদান করা হবে।  </vt:lpstr>
      <vt:lpstr>প্রথম অংশ   ক) অভ্যান্তরীন সেবাঃ </vt:lpstr>
      <vt:lpstr>০১। প্রস্তাবিত সমিতির নিবন্ধন নম্বর গ্রহণঃ (uco also)</vt:lpstr>
      <vt:lpstr>০২। উপ-আইন সংশোধন (uco also)</vt:lpstr>
      <vt:lpstr>০৩। রিটার্ণ সমূহঃ  (০৩। মাসিক রিটার্ণ , ০৪। ত্রৈমাসিক রিটার্ণ।, ০৫। বার্ষিক রিটার্ণ (পরিসংখ্যান)</vt:lpstr>
      <vt:lpstr>সমাধানঃ-</vt:lpstr>
      <vt:lpstr>০৬। মাষ্টার রেজিষ্টার  ০৭। অডিট রেজিষ্টারঃ</vt:lpstr>
      <vt:lpstr>০৮। সমিতির তথ্য ১৭। সমিতির তালিকা</vt:lpstr>
      <vt:lpstr>০৯। নির্বাচনযোগ্য সমিতি ও অবহিত পত্র  ১০। নির্বাচন ক্যালেন্ডারঃ</vt:lpstr>
      <vt:lpstr>১১। বাতিলের নোটিশ প্রদান ও  ১২। বাতিলের আদেশ প্রদানঃ</vt:lpstr>
      <vt:lpstr>১২। অন্তবর্তী কমিটি গঠন সংক্রান্তঃ (uco also)</vt:lpstr>
      <vt:lpstr>১৩। এজিএম অনুষ্ঠানের অবহিত পত্র (এস.এম.এস এর মাধ্যমে)</vt:lpstr>
      <vt:lpstr>১৪। বার্ষিক অডিট বরাদ্দ (প্রাথমিক) ১৫। (কেন্দ্রীয়)</vt:lpstr>
      <vt:lpstr>মাত্র ০৩(তিন) টি বিষয় ডাটা এন্ট্রি দিতে হবে।</vt:lpstr>
      <vt:lpstr>০১। বার্ষিক অডিট রিপোর্টের ভিত্তিতে ডাটা এন্ট্রি ও সংশোধনঃ</vt:lpstr>
      <vt:lpstr>০২। নির্বাচন সংক্রান্ত তথ্য অন্তর্ভূক্তিঃ</vt:lpstr>
      <vt:lpstr>০৩। কমন রিটার্ণঃ</vt:lpstr>
      <vt:lpstr>এবার দ্বিতীয় অংশ </vt:lpstr>
      <vt:lpstr>সমবায়ী সেবাকে ০২টি অংশে ভাগ করা হয়েছে- </vt:lpstr>
      <vt:lpstr>Slide 27</vt:lpstr>
      <vt:lpstr>০২। “পোষ্ট নিবন্ধন সেবা”</vt:lpstr>
      <vt:lpstr>আমার কিছু কথা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বিসমিল্লাহি রহমানির রাহিম</dc:title>
  <dc:creator>007</dc:creator>
  <cp:lastModifiedBy>MYPC</cp:lastModifiedBy>
  <cp:revision>136</cp:revision>
  <dcterms:created xsi:type="dcterms:W3CDTF">2020-08-21T06:12:17Z</dcterms:created>
  <dcterms:modified xsi:type="dcterms:W3CDTF">2020-09-18T15:39:43Z</dcterms:modified>
</cp:coreProperties>
</file>